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Roboto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Roboto-bold.fntdata"/><Relationship Id="rId43" Type="http://schemas.openxmlformats.org/officeDocument/2006/relationships/slide" Target="slides/slide37.xml"/><Relationship Id="rId87" Type="http://schemas.openxmlformats.org/officeDocument/2006/relationships/font" Target="fonts/Roboto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oboto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87afe1051b_2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287afe1051b_2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87afe1051b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87afe1051b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87afe1051b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87afe1051b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87afe1051b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87afe1051b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87afe1051b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87afe1051b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87afe1051b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87afe1051b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87afe1051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287afe1051b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87afe1051b_2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87afe1051b_2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87afe1051b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87afe1051b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87afe1051b_2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87afe1051b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87afe1051b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287afe1051b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87afe1051b_2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87afe1051b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287afe1051b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287afe1051b_2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287afe1051b_2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87afe1051b_2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87afe1051b_2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87afe1051b_2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287afe1051b_2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87afe1051b_2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287afe1051b_2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287afe1051b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87afe1051b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87afe1051b_2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87afe1051b_2_4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287afe1051b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87afe1051b_2_5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287afe1051b_2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7afe1051b_2_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287afe1051b_2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7afe1051b_2_5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287afe1051b_2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87afe1051b_2_5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287afe1051b_2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287afe1051b_2_5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287afe1051b_2_5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287afe1051b_2_5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87afe1051b_2_5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87afe1051b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287afe1051b_2_5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287afe1051b_2_58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87afe1051b_2_5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87afe1051b_2_5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87afe1051b_2_5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87afe1051b_2_60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87afe1051b_2_6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287afe1051b_2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287afe1051b_2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287afe1051b_2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87afe1051b_2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87afe1051b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287afe1051b_2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afe1051b_2_6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287afe1051b_2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7afe1051b_2_6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287afe1051b_2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287afe1051b_2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287afe1051b_2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g287afe1051b_2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287afe1051b_2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87afe1051b_2_6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287afe1051b_2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87afe1051b_2_6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287afe1051b_2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7afe1051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87afe1051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87afe1051b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87afe1051b_2_6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287afe1051b_2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87afe1051b_2_7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287afe1051b_2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87afe1051b_2_7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287afe1051b_2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87afe1051b_2_7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287afe1051b_2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287afe1051b_2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g287afe1051b_2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287afe1051b_2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g287afe1051b_2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287afe1051b_2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87afe1051b_2_7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287afe1051b_2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87afe1051b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g287afe1051b_2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87afe1051b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6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jpg"/><Relationship Id="rId4" Type="http://schemas.openxmlformats.org/officeDocument/2006/relationships/image" Target="../media/image4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g"/><Relationship Id="rId4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jpg"/><Relationship Id="rId4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jpg"/><Relationship Id="rId4" Type="http://schemas.openxmlformats.org/officeDocument/2006/relationships/image" Target="../media/image5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jpg"/><Relationship Id="rId4" Type="http://schemas.openxmlformats.org/officeDocument/2006/relationships/image" Target="../media/image6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jpg"/><Relationship Id="rId4" Type="http://schemas.openxmlformats.org/officeDocument/2006/relationships/image" Target="../media/image9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jpg"/><Relationship Id="rId10" Type="http://schemas.openxmlformats.org/officeDocument/2006/relationships/image" Target="../media/image5.png"/><Relationship Id="rId13" Type="http://schemas.openxmlformats.org/officeDocument/2006/relationships/image" Target="../media/image19.jpg"/><Relationship Id="rId12" Type="http://schemas.openxmlformats.org/officeDocument/2006/relationships/image" Target="../media/image73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3.jpg"/><Relationship Id="rId5" Type="http://schemas.openxmlformats.org/officeDocument/2006/relationships/image" Target="../media/image8.jpg"/><Relationship Id="rId6" Type="http://schemas.openxmlformats.org/officeDocument/2006/relationships/image" Target="../media/image16.jpg"/><Relationship Id="rId7" Type="http://schemas.openxmlformats.org/officeDocument/2006/relationships/image" Target="../media/image6.png"/><Relationship Id="rId8" Type="http://schemas.openxmlformats.org/officeDocument/2006/relationships/image" Target="../media/image4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1.png"/><Relationship Id="rId4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7.png"/><Relationship Id="rId4" Type="http://schemas.openxmlformats.org/officeDocument/2006/relationships/image" Target="../media/image6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Relationship Id="rId4" Type="http://schemas.openxmlformats.org/officeDocument/2006/relationships/image" Target="../media/image7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jpg"/><Relationship Id="rId4" Type="http://schemas.openxmlformats.org/officeDocument/2006/relationships/image" Target="../media/image8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jpg"/><Relationship Id="rId10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0.jpg"/><Relationship Id="rId5" Type="http://schemas.openxmlformats.org/officeDocument/2006/relationships/image" Target="../media/image2.png"/><Relationship Id="rId6" Type="http://schemas.openxmlformats.org/officeDocument/2006/relationships/image" Target="../media/image8.jpg"/><Relationship Id="rId7" Type="http://schemas.openxmlformats.org/officeDocument/2006/relationships/image" Target="../media/image12.jpg"/><Relationship Id="rId8" Type="http://schemas.openxmlformats.org/officeDocument/2006/relationships/image" Target="../media/image1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Relationship Id="rId4" Type="http://schemas.openxmlformats.org/officeDocument/2006/relationships/image" Target="../media/image8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0.jpg"/><Relationship Id="rId4" Type="http://schemas.openxmlformats.org/officeDocument/2006/relationships/image" Target="../media/image8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6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1.jpg"/><Relationship Id="rId4" Type="http://schemas.openxmlformats.org/officeDocument/2006/relationships/image" Target="../media/image9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84.png"/><Relationship Id="rId6" Type="http://schemas.openxmlformats.org/officeDocument/2006/relationships/image" Target="../media/image9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www.vectorstock.com/royalty-free-vector/hydroponics-farming-concept-vector-27183466" TargetMode="External"/><Relationship Id="rId4" Type="http://schemas.openxmlformats.org/officeDocument/2006/relationships/hyperlink" Target="https://www.istockphoto.com/vector/young-seedling-of-vegetable-grows-in-fertile-soil-sprout-with-underground-root-gm1213143822-352438337" TargetMode="External"/><Relationship Id="rId5" Type="http://schemas.openxmlformats.org/officeDocument/2006/relationships/hyperlink" Target="https://www.istockphoto.com/vector/hydroponics-plants-vector-isolated-illustration-gm968421950-264048421" TargetMode="External"/><Relationship Id="rId6" Type="http://schemas.openxmlformats.org/officeDocument/2006/relationships/hyperlink" Target="https://www.freepik.com/premium-vector/hydroponics-benefits-concept-with-water-saving-fast-growth-symbols-cartoon_13768284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b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b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b="10267" l="26253" r="27493" t="10498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flipH="1" rot="10800000">
            <a:off x="4077434" y="568850"/>
            <a:ext cx="2063100" cy="102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7" name="Google Shape;267;p35"/>
          <p:cNvCxnSpPr/>
          <p:nvPr/>
        </p:nvCxnSpPr>
        <p:spPr>
          <a:xfrm flipH="1" rot="10800000">
            <a:off x="5567375" y="1901363"/>
            <a:ext cx="1657800" cy="1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9" name="Google Shape;269;p35"/>
          <p:cNvCxnSpPr/>
          <p:nvPr/>
        </p:nvCxnSpPr>
        <p:spPr>
          <a:xfrm flipH="1" rot="10800000">
            <a:off x="5051075" y="925163"/>
            <a:ext cx="408000" cy="99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b="7838" l="0" r="0" t="4771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flipH="1" rot="10800000">
            <a:off x="5506775" y="2319200"/>
            <a:ext cx="10632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flipH="1" rot="10800000">
            <a:off x="3568550" y="1244975"/>
            <a:ext cx="487200" cy="132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6" name="Google Shape;336;p40"/>
          <p:cNvCxnSpPr/>
          <p:nvPr/>
        </p:nvCxnSpPr>
        <p:spPr>
          <a:xfrm flipH="1" rot="10800000">
            <a:off x="5373875" y="2463300"/>
            <a:ext cx="1251600" cy="90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p40"/>
          <p:cNvCxnSpPr/>
          <p:nvPr/>
        </p:nvCxnSpPr>
        <p:spPr>
          <a:xfrm flipH="1" rot="10800000">
            <a:off x="6621300" y="2463925"/>
            <a:ext cx="307500" cy="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16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/>
              <a:t>Kit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17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/>
              <a:t>Atlas Scientific Conductivity K 1.0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Kit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18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</a:t>
            </a:r>
            <a:r>
              <a:rPr lang="en"/>
              <a:t>ientific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/>
              <a:t> and 10.00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b="21416" l="0" r="26389" t="22779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19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Mid Point Calibration for the pH probe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20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/>
              <a:t> for the pH probe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21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22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/>
              <a:t>Scientific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/>
              <a:t>880 and 80,000 microSemens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b="13820" l="0" r="0" t="14494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23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24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>
                <a:solidFill>
                  <a:schemeClr val="dk1"/>
                </a:solidFill>
              </a:rPr>
              <a:t>25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/>
          <p:nvPr>
            <p:ph idx="12" type="sldNum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>
                <a:solidFill>
                  <a:schemeClr val="dk1"/>
                </a:solidFill>
              </a:rPr>
              <a:t>26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r>
              <a:rPr lang="en"/>
              <a:t>(Previous Approach)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30" name="Google Shape;430;p50"/>
          <p:cNvSpPr txBox="1"/>
          <p:nvPr>
            <p:ph idx="12" type="sldNum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>
                <a:solidFill>
                  <a:schemeClr val="dk1"/>
                </a:solidFill>
              </a:rPr>
              <a:t>27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Old 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>
                <a:solidFill>
                  <a:schemeClr val="dk1"/>
                </a:solidFill>
              </a:rPr>
              <a:t>28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the new 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b="15689" l="40772" r="36814" t="25898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flipH="1" rot="10800000">
            <a:off x="1862925" y="3138675"/>
            <a:ext cx="1152000" cy="19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/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29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Control Unit showing the connections be</a:t>
            </a:r>
            <a:r>
              <a:rPr lang="en"/>
              <a:t>tween the Raspberry Pi, the Arduino Mega and Arduino Nano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/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2"/>
          <p:cNvCxnSpPr/>
          <p:nvPr/>
        </p:nvCxnSpPr>
        <p:spPr>
          <a:xfrm flipH="1" rot="10800000">
            <a:off x="3657150" y="1101225"/>
            <a:ext cx="454200" cy="120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1" name="Google Shape;461;p52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2" name="Google Shape;462;p52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228475" y="45746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</a:t>
            </a:r>
            <a:r>
              <a:rPr lang="en"/>
              <a:t>0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Grow Lights bolted </a:t>
            </a:r>
            <a:r>
              <a:rPr lang="en"/>
              <a:t>on the underside of the lid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69" name="Google Shape;46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flipH="1" rot="10800000">
            <a:off x="4119206" y="929043"/>
            <a:ext cx="1769700" cy="174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5" name="Google Shape;475;p53"/>
          <p:cNvCxnSpPr/>
          <p:nvPr/>
        </p:nvCxnSpPr>
        <p:spPr>
          <a:xfrm flipH="1" rot="10800000">
            <a:off x="5098731" y="2316718"/>
            <a:ext cx="872400" cy="1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>
                <a:solidFill>
                  <a:schemeClr val="dk1"/>
                </a:solidFill>
              </a:rPr>
              <a:t>31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/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</a:t>
            </a:r>
            <a:r>
              <a:rPr lang="en">
                <a:solidFill>
                  <a:schemeClr val="dk1"/>
                </a:solidFill>
              </a:rPr>
              <a:t>2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flipH="1" rot="10800000">
            <a:off x="1641450" y="2494225"/>
            <a:ext cx="1605900" cy="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</a:t>
            </a:r>
            <a:r>
              <a:rPr lang="en">
                <a:solidFill>
                  <a:schemeClr val="dk1"/>
                </a:solidFill>
              </a:rPr>
              <a:t>3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/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34: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b="11838" l="13270" r="15229" t="49155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</a:t>
            </a:r>
            <a:r>
              <a:rPr lang="en" sz="1300">
                <a:solidFill>
                  <a:schemeClr val="dk1"/>
                </a:solidFill>
              </a:rPr>
              <a:t>5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300">
                <a:solidFill>
                  <a:schemeClr val="dk1"/>
                </a:solidFill>
              </a:rPr>
              <a:t>2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flipH="1" rot="10800000">
            <a:off x="1530650" y="1477450"/>
            <a:ext cx="2746800" cy="110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</a:t>
            </a:r>
            <a:r>
              <a:rPr lang="en" sz="1300">
                <a:solidFill>
                  <a:schemeClr val="dk1"/>
                </a:solidFill>
              </a:rPr>
              <a:t>5.1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/>
          <p:nvPr>
            <p:ph idx="1" type="body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</a:t>
            </a:r>
            <a:r>
              <a:rPr lang="en">
                <a:solidFill>
                  <a:schemeClr val="dk1"/>
                </a:solidFill>
              </a:rPr>
              <a:t>6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/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"/>
              <a:t>37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Switched-</a:t>
            </a:r>
            <a:r>
              <a:rPr lang="en"/>
              <a:t>Mode Power Supply (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/>
              <a:t>)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flipH="1" rot="10800000">
            <a:off x="4277400" y="3083325"/>
            <a:ext cx="2359200" cy="87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58"/>
          <p:cNvCxnSpPr/>
          <p:nvPr/>
        </p:nvCxnSpPr>
        <p:spPr>
          <a:xfrm flipH="1" rot="10800000">
            <a:off x="4055875" y="3404625"/>
            <a:ext cx="1728000" cy="95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/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</a:t>
            </a:r>
            <a:r>
              <a:rPr lang="en" sz="1100">
                <a:solidFill>
                  <a:schemeClr val="dk1"/>
                </a:solidFill>
              </a:rPr>
              <a:t>8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</a:t>
            </a:r>
            <a:r>
              <a:rPr lang="en" sz="1100">
                <a:solidFill>
                  <a:schemeClr val="dk1"/>
                </a:solidFill>
              </a:rPr>
              <a:t>9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>
                <a:solidFill>
                  <a:schemeClr val="dk1"/>
                </a:solidFill>
              </a:rPr>
              <a:t>logged by the Raspberry Pi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/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>
                <a:solidFill>
                  <a:schemeClr val="dk1"/>
                </a:solidFill>
              </a:rPr>
              <a:t>40</a:t>
            </a: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41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42.1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b="11080" l="0" r="0" t="16585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42.2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7"/>
          <p:cNvSpPr txBox="1"/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HT22 Digital Temperature &amp; Humidity Sensor DHT-22 AM2302" id="125" name="Google Shape;12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2857" y="825003"/>
            <a:ext cx="873919" cy="873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plastic, medical equipment&#10;&#10;Description automatically generated" id="126" name="Google Shape;12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6472" y="3243072"/>
            <a:ext cx="1870696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lectrical wiring, connector, cable, electrical supply&#10;&#10;Description automatically generated" id="128" name="Google Shape;12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7664" y="3243071"/>
            <a:ext cx="963167" cy="15431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device with a cord and a pink ball&#10;&#10;Description automatically generated" id="130" name="Google Shape;13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V DC Mini Water Pump – Naba Tech Shop" id="131" name="Google Shape;13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70" y="2716385"/>
            <a:ext cx="2736968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875" y="2535582"/>
            <a:ext cx="839483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676" y="2064608"/>
            <a:ext cx="1734844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033" y="1759924"/>
            <a:ext cx="772325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0747" y="2364161"/>
            <a:ext cx="3521711" cy="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9419" y="1154961"/>
            <a:ext cx="1637976" cy="29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ltrasonic Sonar Sensor HC SCR04 - HTE Babgladesh" id="139" name="Google Shape;139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0372" y="811527"/>
            <a:ext cx="1969956" cy="1389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ctangular electronic device with a screen&#10;&#10;Description automatically generated" id="141" name="Google Shape;141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7899" y="955639"/>
            <a:ext cx="634805" cy="87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226" y="1221717"/>
            <a:ext cx="1165145" cy="97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031" y="3239520"/>
            <a:ext cx="2331335" cy="133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/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82" name="Google Shape;58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43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4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90" name="Google Shape;590;p64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64"/>
          <p:cNvPicPr preferRelativeResize="0"/>
          <p:nvPr/>
        </p:nvPicPr>
        <p:blipFill rotWithShape="1">
          <a:blip r:embed="rId3">
            <a:alphaModFix/>
          </a:blip>
          <a:srcRect b="0" l="0" r="0" t="1477"/>
          <a:stretch/>
        </p:blipFill>
        <p:spPr>
          <a:xfrm>
            <a:off x="4857750" y="1173276"/>
            <a:ext cx="3740116" cy="24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4"/>
          <p:cNvSpPr txBox="1"/>
          <p:nvPr/>
        </p:nvSpPr>
        <p:spPr>
          <a:xfrm>
            <a:off x="1433725" y="37682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44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pH Sensor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64"/>
          <p:cNvSpPr txBox="1"/>
          <p:nvPr/>
        </p:nvSpPr>
        <p:spPr>
          <a:xfrm>
            <a:off x="5806657" y="37682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45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EC Sensor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13" y="1113675"/>
            <a:ext cx="3615025" cy="241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01" name="Google Shape;601;p6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8250" y="869112"/>
            <a:ext cx="4108951" cy="319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650" y="1303375"/>
            <a:ext cx="2796050" cy="27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5"/>
          <p:cNvSpPr txBox="1"/>
          <p:nvPr/>
        </p:nvSpPr>
        <p:spPr>
          <a:xfrm>
            <a:off x="898525" y="4099425"/>
            <a:ext cx="23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46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pH buffer 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5"/>
          <p:cNvSpPr txBox="1"/>
          <p:nvPr/>
        </p:nvSpPr>
        <p:spPr>
          <a:xfrm>
            <a:off x="4069725" y="4175500"/>
            <a:ext cx="46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47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Scatterplot of pH against electrode voltage 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6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12" name="Google Shape;612;p6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66"/>
          <p:cNvSpPr txBox="1"/>
          <p:nvPr/>
        </p:nvSpPr>
        <p:spPr>
          <a:xfrm>
            <a:off x="993775" y="4099425"/>
            <a:ext cx="26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48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TDS buffer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6"/>
          <p:cNvSpPr txBox="1"/>
          <p:nvPr/>
        </p:nvSpPr>
        <p:spPr>
          <a:xfrm>
            <a:off x="4069725" y="4175500"/>
            <a:ext cx="49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49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Scatterplot of EC against electrode voltage 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013" y="824325"/>
            <a:ext cx="4402725" cy="331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9525" y="1177238"/>
            <a:ext cx="1606475" cy="27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7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23" name="Google Shape;623;p67"/>
          <p:cNvSpPr txBox="1"/>
          <p:nvPr/>
        </p:nvSpPr>
        <p:spPr>
          <a:xfrm>
            <a:off x="2598450" y="4408850"/>
            <a:ext cx="3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50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5" name="Google Shape;62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2963" y="922188"/>
            <a:ext cx="4578068" cy="343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8"/>
          <p:cNvSpPr txBox="1"/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31" name="Google Shape;63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2" name="Google Shape;63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500" y="1559888"/>
            <a:ext cx="3394002" cy="254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0050" y="1382550"/>
            <a:ext cx="2869499" cy="2767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68"/>
          <p:cNvCxnSpPr>
            <a:endCxn id="635" idx="1"/>
          </p:cNvCxnSpPr>
          <p:nvPr/>
        </p:nvCxnSpPr>
        <p:spPr>
          <a:xfrm flipH="1" rot="10800000">
            <a:off x="1954650" y="1069200"/>
            <a:ext cx="1769700" cy="174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6" name="Google Shape;636;p68"/>
          <p:cNvCxnSpPr>
            <a:endCxn id="635" idx="3"/>
          </p:cNvCxnSpPr>
          <p:nvPr/>
        </p:nvCxnSpPr>
        <p:spPr>
          <a:xfrm rot="10800000">
            <a:off x="5800050" y="1069200"/>
            <a:ext cx="1325700" cy="98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5" name="Google Shape;635;p68"/>
          <p:cNvSpPr txBox="1"/>
          <p:nvPr/>
        </p:nvSpPr>
        <p:spPr>
          <a:xfrm>
            <a:off x="3724350" y="869100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68"/>
          <p:cNvCxnSpPr>
            <a:endCxn id="638" idx="3"/>
          </p:cNvCxnSpPr>
          <p:nvPr/>
        </p:nvCxnSpPr>
        <p:spPr>
          <a:xfrm rot="10800000">
            <a:off x="5144813" y="1645500"/>
            <a:ext cx="1953300" cy="590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9" name="Google Shape;639;p68"/>
          <p:cNvCxnSpPr/>
          <p:nvPr/>
        </p:nvCxnSpPr>
        <p:spPr>
          <a:xfrm flipH="1">
            <a:off x="5165125" y="2457275"/>
            <a:ext cx="1144800" cy="169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0" name="Google Shape;640;p68"/>
          <p:cNvCxnSpPr>
            <a:endCxn id="641" idx="1"/>
          </p:cNvCxnSpPr>
          <p:nvPr/>
        </p:nvCxnSpPr>
        <p:spPr>
          <a:xfrm>
            <a:off x="1995850" y="3411375"/>
            <a:ext cx="2248500" cy="76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2" name="Google Shape;642;p68"/>
          <p:cNvCxnSpPr>
            <a:endCxn id="643" idx="3"/>
          </p:cNvCxnSpPr>
          <p:nvPr/>
        </p:nvCxnSpPr>
        <p:spPr>
          <a:xfrm flipH="1">
            <a:off x="5101650" y="3160075"/>
            <a:ext cx="2256300" cy="142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4" name="Google Shape;644;p68"/>
          <p:cNvCxnSpPr/>
          <p:nvPr/>
        </p:nvCxnSpPr>
        <p:spPr>
          <a:xfrm flipH="1" rot="10800000">
            <a:off x="2934175" y="2456875"/>
            <a:ext cx="872400" cy="1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5" name="Google Shape;645;p68"/>
          <p:cNvCxnSpPr/>
          <p:nvPr/>
        </p:nvCxnSpPr>
        <p:spPr>
          <a:xfrm flipH="1">
            <a:off x="2894125" y="3186425"/>
            <a:ext cx="952500" cy="159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8" name="Google Shape;638;p68"/>
          <p:cNvSpPr txBox="1"/>
          <p:nvPr/>
        </p:nvSpPr>
        <p:spPr>
          <a:xfrm>
            <a:off x="4271513" y="1337700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8"/>
          <p:cNvSpPr txBox="1"/>
          <p:nvPr/>
        </p:nvSpPr>
        <p:spPr>
          <a:xfrm>
            <a:off x="3028200" y="1770762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8"/>
          <p:cNvSpPr txBox="1"/>
          <p:nvPr/>
        </p:nvSpPr>
        <p:spPr>
          <a:xfrm>
            <a:off x="3161450" y="3129026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8"/>
          <p:cNvSpPr txBox="1"/>
          <p:nvPr/>
        </p:nvSpPr>
        <p:spPr>
          <a:xfrm>
            <a:off x="4244350" y="3980175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8"/>
          <p:cNvSpPr txBox="1"/>
          <p:nvPr/>
        </p:nvSpPr>
        <p:spPr>
          <a:xfrm>
            <a:off x="3956850" y="4389175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8"/>
          <p:cNvSpPr txBox="1"/>
          <p:nvPr/>
        </p:nvSpPr>
        <p:spPr>
          <a:xfrm>
            <a:off x="438325" y="4180275"/>
            <a:ext cx="3947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>
                <a:solidFill>
                  <a:schemeClr val="dk1"/>
                </a:solidFill>
              </a:rPr>
              <a:t>51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8"/>
          <p:cNvSpPr txBox="1"/>
          <p:nvPr/>
        </p:nvSpPr>
        <p:spPr>
          <a:xfrm>
            <a:off x="5628675" y="4263025"/>
            <a:ext cx="3947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>
                <a:solidFill>
                  <a:schemeClr val="dk1"/>
                </a:solidFill>
              </a:rPr>
              <a:t>52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Side view of Thermoelectric Peltier Module-based Water Cooler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flowchart&#10;&#10;Description automatically generated with low confidence" id="654" name="Google Shape;65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>
                <a:solidFill>
                  <a:schemeClr val="dk1"/>
                </a:solidFill>
              </a:rPr>
              <a:t>53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flowchart&#10;&#10;Description automatically generated with low confidence" id="662" name="Google Shape;6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flowchart&#10;&#10;Description automatically generated with low confidence" id="668" name="Google Shape;66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flowchart&#10;&#10;Description automatically generated with low confidence" id="674" name="Google Shape;67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764230">
            <a:off x="3268195" y="1486531"/>
            <a:ext cx="77838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5000" y="1161288"/>
            <a:ext cx="301650" cy="11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5950" y="1087250"/>
            <a:ext cx="905748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255067">
            <a:off x="5212444" y="1319982"/>
            <a:ext cx="77841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751390">
            <a:off x="5681189" y="1293159"/>
            <a:ext cx="77845" cy="13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4168" y="2980944"/>
            <a:ext cx="2087199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1375" y="3300984"/>
            <a:ext cx="97887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6725" y="3300975"/>
            <a:ext cx="1444977" cy="1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HT22 Digital Temperature &amp; Humidity Sensor DHT-22 AM2302" id="165" name="Google Shape;16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1349" y="1037162"/>
            <a:ext cx="786017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H1750FVI Digital Light intensity Sensor Robotics Bangladesh" id="167" name="Google Shape;16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0700" y="1087250"/>
            <a:ext cx="1861694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spberry Pi's Camera Module 3 arrives with these big updates | ZDNET" id="169" name="Google Shape;16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2 Sensor" id="171" name="Google Shape;171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8350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9775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145798">
            <a:off x="3610644" y="1310906"/>
            <a:ext cx="77837" cy="10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1532" y="990469"/>
            <a:ext cx="78601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8975" y="2200536"/>
            <a:ext cx="2349999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b="53603" l="24012" r="27361" t="10141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2951" y="2620172"/>
            <a:ext cx="2398416" cy="34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804" y="2537915"/>
            <a:ext cx="657628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7212" y="1972588"/>
            <a:ext cx="995255" cy="907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C1-12715 Heatsink Thermoelectric Cooler Cooling Peltier Plate Module - RC  GEAR BD" id="181" name="Google Shape;181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1857" y="1804222"/>
            <a:ext cx="673657" cy="53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6523" y="2263277"/>
            <a:ext cx="1554303" cy="34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flowchart&#10;&#10;Description automatically generated with low confidence" id="680" name="Google Shape;68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flowchart&#10;&#10;Description automatically generated with low confidence" id="686" name="Google Shape;68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flowchart&#10;&#10;Description automatically generated with low confidence" id="692" name="Google Shape;69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flowchart&#10;&#10;Description automatically generated with low confidence" id="698" name="Google Shape;69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flowchart&#10;&#10;Description automatically generated with low confidence" id="704" name="Google Shape;70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flowchart&#10;&#10;Description automatically generated with low confidence" id="710" name="Google Shape;71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9"/>
          <p:cNvSpPr txBox="1"/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Our System Thus Far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17" name="Google Shape;71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machine with wires and a screen&#10;&#10;Description automatically generated" id="718" name="Google Shape;71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145193" y="1288422"/>
            <a:ext cx="3812496" cy="28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9"/>
          <p:cNvSpPr txBox="1"/>
          <p:nvPr/>
        </p:nvSpPr>
        <p:spPr>
          <a:xfrm>
            <a:off x="2682534" y="4663217"/>
            <a:ext cx="2798593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54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Front view of our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/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25" name="Google Shape;72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/>
              <a:t>55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pH sensor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 Calibration Solution 6.86 sachet | Growit Growshop" id="740" name="Google Shape;740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/>
              <a:t>56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pH 6.86 buffer solution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2239" l="0" r="0" t="3376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7" name="Google Shape;747;p83"/>
          <p:cNvSpPr txBox="1"/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/>
              <a:t>57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EC sensor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/>
              <a:t>58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EC buffer solution of 1413 micro-siemens/cm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libration Solution EC 1413 / 20 ml" id="750" name="Google Shape;75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7" name="Google Shape;75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700" y="944525"/>
            <a:ext cx="8174100" cy="346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4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4"/>
          <p:cNvSpPr txBox="1"/>
          <p:nvPr/>
        </p:nvSpPr>
        <p:spPr>
          <a:xfrm>
            <a:off x="660200" y="4720175"/>
            <a:ext cx="7753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59: Visualizations from the sensor data collected by the Raspberry Pi at system startup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85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125" y="783663"/>
            <a:ext cx="7883758" cy="3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5"/>
          <p:cNvSpPr txBox="1"/>
          <p:nvPr/>
        </p:nvSpPr>
        <p:spPr>
          <a:xfrm>
            <a:off x="736975" y="4720175"/>
            <a:ext cx="7735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60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Updated Values from the sensor data collected by the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system startup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61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Visualizations from the sensor data collected by the system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6</a:t>
            </a:r>
            <a:r>
              <a:rPr lang="en"/>
              <a:t>2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63: The Google Sheet spreadsheet showing the sensor data logged by the Raspberry Pi since system startup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7" name="Google Shape;797;p89"/>
          <p:cNvSpPr txBox="1"/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/>
              <a:t>64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799" name="Google Shape;79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874" y="1042988"/>
            <a:ext cx="3535892" cy="275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2979" y="2092995"/>
            <a:ext cx="4671263" cy="807367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/>
              <a:t>1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07" name="Google Shape;807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3" name="Google Shape;81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425" y="76200"/>
            <a:ext cx="3232474" cy="249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425" y="2571750"/>
            <a:ext cx="3232486" cy="24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0575" y="76200"/>
            <a:ext cx="3041066" cy="2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7075" y="2572325"/>
            <a:ext cx="3232475" cy="1534969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1"/>
          <p:cNvSpPr txBox="1"/>
          <p:nvPr/>
        </p:nvSpPr>
        <p:spPr>
          <a:xfrm>
            <a:off x="3961250" y="4456975"/>
            <a:ext cx="4661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65: Total expenditure thus far behind the system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Viability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8" name="Google Shape;82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900" y="1376363"/>
            <a:ext cx="61436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93"/>
          <p:cNvSpPr txBox="1"/>
          <p:nvPr/>
        </p:nvSpPr>
        <p:spPr>
          <a:xfrm>
            <a:off x="333850" y="278550"/>
            <a:ext cx="72261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 Costs for the Modules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 txBox="1"/>
          <p:nvPr/>
        </p:nvSpPr>
        <p:spPr>
          <a:xfrm>
            <a:off x="1965275" y="3875725"/>
            <a:ext cx="6295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66: Fixed costs behind the components used in each module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6" name="Google Shape;836;p94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1 Growth Module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025" y="750975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4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67: Average cost vs Production cycle graph using 1 Growth Module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4" name="Google Shape;844;p95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2 Growth Modules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025" y="664375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5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68: Average cost vs Production cycle graph using 2 Growth Module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2" name="Google Shape;852;p96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4 Growth Module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025" y="794850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6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69: Average cost vs Production cycle graph using 4 Growth Module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66" name="Google Shape;866;p98"/>
          <p:cNvSpPr txBox="1"/>
          <p:nvPr>
            <p:ph idx="1" type="body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99"/>
          <p:cNvGrpSpPr/>
          <p:nvPr/>
        </p:nvGrpSpPr>
        <p:grpSpPr>
          <a:xfrm>
            <a:off x="2740497" y="767817"/>
            <a:ext cx="4094300" cy="998596"/>
            <a:chOff x="3977400" y="1140987"/>
            <a:chExt cx="4094300" cy="998596"/>
          </a:xfrm>
        </p:grpSpPr>
        <p:grpSp>
          <p:nvGrpSpPr>
            <p:cNvPr id="873" name="Google Shape;873;p99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874" name="Google Shape;874;p99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5" name="Google Shape;875;p9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55B5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76" name="Google Shape;876;p99"/>
            <p:cNvSpPr txBox="1"/>
            <p:nvPr/>
          </p:nvSpPr>
          <p:spPr>
            <a:xfrm>
              <a:off x="5343500" y="1404791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155B54"/>
                  </a:solidFill>
                  <a:latin typeface="Arial"/>
                  <a:ea typeface="Arial"/>
                  <a:cs typeface="Arial"/>
                  <a:sym typeface="Arial"/>
                </a:rPr>
                <a:t>Designing and developing the basic physical system</a:t>
              </a:r>
              <a:endParaRPr b="1" i="0" sz="1100" u="none" cap="none" strike="noStrike">
                <a:solidFill>
                  <a:srgbClr val="155B5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99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8" name="Google Shape;878;p99"/>
            <p:cNvSpPr txBox="1"/>
            <p:nvPr/>
          </p:nvSpPr>
          <p:spPr>
            <a:xfrm>
              <a:off x="3977400" y="1466881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 Mid Defense</a:t>
              </a:r>
              <a:endParaRPr b="0" i="0" sz="900" u="none" cap="none" strike="noStrike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9" name="Google Shape;879;p99"/>
          <p:cNvGrpSpPr/>
          <p:nvPr/>
        </p:nvGrpSpPr>
        <p:grpSpPr>
          <a:xfrm>
            <a:off x="2740497" y="803196"/>
            <a:ext cx="6741725" cy="1963967"/>
            <a:chOff x="3977400" y="175523"/>
            <a:chExt cx="6741725" cy="1963967"/>
          </a:xfrm>
        </p:grpSpPr>
        <p:grpSp>
          <p:nvGrpSpPr>
            <p:cNvPr id="880" name="Google Shape;880;p99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881" name="Google Shape;881;p9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82" name="Google Shape;882;p9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55B5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83" name="Google Shape;883;p99"/>
            <p:cNvSpPr txBox="1"/>
            <p:nvPr/>
          </p:nvSpPr>
          <p:spPr>
            <a:xfrm>
              <a:off x="5343500" y="1504478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155B54"/>
                  </a:solidFill>
                  <a:latin typeface="Arial"/>
                  <a:ea typeface="Arial"/>
                  <a:cs typeface="Arial"/>
                  <a:sym typeface="Arial"/>
                </a:rPr>
                <a:t>Adding automation to the Nutrient Solution Container Module</a:t>
              </a:r>
              <a:endParaRPr b="1" i="0" sz="1100" u="none" cap="none" strike="noStrike">
                <a:solidFill>
                  <a:srgbClr val="155B5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4" name="Google Shape;884;p99"/>
            <p:cNvSpPr txBox="1"/>
            <p:nvPr/>
          </p:nvSpPr>
          <p:spPr>
            <a:xfrm>
              <a:off x="7990925" y="175523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5" name="Google Shape;885;p99"/>
            <p:cNvSpPr txBox="1"/>
            <p:nvPr/>
          </p:nvSpPr>
          <p:spPr>
            <a:xfrm>
              <a:off x="3977400" y="14690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Final Defense</a:t>
              </a:r>
              <a:endParaRPr b="0" i="0" sz="900" u="none" cap="none" strike="noStrike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6" name="Google Shape;886;p99"/>
          <p:cNvGrpSpPr/>
          <p:nvPr/>
        </p:nvGrpSpPr>
        <p:grpSpPr>
          <a:xfrm>
            <a:off x="2740497" y="3770279"/>
            <a:ext cx="6616700" cy="1000063"/>
            <a:chOff x="3977400" y="1142460"/>
            <a:chExt cx="6616700" cy="1000063"/>
          </a:xfrm>
        </p:grpSpPr>
        <p:grpSp>
          <p:nvGrpSpPr>
            <p:cNvPr id="887" name="Google Shape;887;p99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888" name="Google Shape;888;p99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89" name="Google Shape;889;p99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90" name="Google Shape;890;p99"/>
            <p:cNvSpPr txBox="1"/>
            <p:nvPr/>
          </p:nvSpPr>
          <p:spPr>
            <a:xfrm>
              <a:off x="5343503" y="1406256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999999"/>
                  </a:solidFill>
                  <a:latin typeface="Arial"/>
                  <a:ea typeface="Arial"/>
                  <a:cs typeface="Arial"/>
                  <a:sym typeface="Arial"/>
                </a:rPr>
                <a:t>Controlling multiple Growth Modules (GMs) simultaneously</a:t>
              </a:r>
              <a:endParaRPr b="1" i="0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99"/>
            <p:cNvSpPr txBox="1"/>
            <p:nvPr/>
          </p:nvSpPr>
          <p:spPr>
            <a:xfrm>
              <a:off x="7865900" y="11454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</a:rPr>
                <a:t>Implementing an Xgboost-based decision-making system</a:t>
              </a:r>
              <a:endParaRPr b="1" i="0" sz="1100" u="none" cap="none" strike="noStrike">
                <a:solidFill>
                  <a:srgbClr val="858585"/>
                </a:solidFill>
              </a:endParaRPr>
            </a:p>
          </p:txBody>
        </p:sp>
        <p:sp>
          <p:nvSpPr>
            <p:cNvPr id="892" name="Google Shape;892;p99"/>
            <p:cNvSpPr txBox="1"/>
            <p:nvPr/>
          </p:nvSpPr>
          <p:spPr>
            <a:xfrm>
              <a:off x="3977400" y="13708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Final Defense</a:t>
              </a:r>
              <a:endParaRPr b="0" i="0" sz="9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3" name="Google Shape;893;p99"/>
          <p:cNvGrpSpPr/>
          <p:nvPr/>
        </p:nvGrpSpPr>
        <p:grpSpPr>
          <a:xfrm>
            <a:off x="2740497" y="2135002"/>
            <a:ext cx="5118675" cy="1905186"/>
            <a:chOff x="3977400" y="510286"/>
            <a:chExt cx="5118675" cy="1905186"/>
          </a:xfrm>
        </p:grpSpPr>
        <p:grpSp>
          <p:nvGrpSpPr>
            <p:cNvPr id="894" name="Google Shape;894;p99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895" name="Google Shape;895;p9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96" name="Google Shape;896;p99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97" name="Google Shape;897;p99"/>
            <p:cNvSpPr txBox="1"/>
            <p:nvPr/>
          </p:nvSpPr>
          <p:spPr>
            <a:xfrm>
              <a:off x="5262728" y="2139472"/>
              <a:ext cx="375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999999"/>
                  </a:solidFill>
                </a:rPr>
                <a:t>Adding CO2 cylinders to  Growth Module (GM) as a CO2 source and growing a batch of lettuce to test the system</a:t>
              </a:r>
              <a:endParaRPr b="1" i="0" sz="11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99"/>
            <p:cNvSpPr txBox="1"/>
            <p:nvPr/>
          </p:nvSpPr>
          <p:spPr>
            <a:xfrm>
              <a:off x="6367875" y="510286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9" name="Google Shape;899;p99"/>
            <p:cNvSpPr txBox="1"/>
            <p:nvPr/>
          </p:nvSpPr>
          <p:spPr>
            <a:xfrm>
              <a:off x="3977400" y="1470606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Mid Defense</a:t>
              </a:r>
              <a:endParaRPr b="0" i="0" sz="9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70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Timeline for the different stages of the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/>
          <p:nvPr>
            <p:ph idx="4294967295"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/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/>
          <p:nvPr>
            <p:ph idx="1" type="body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Produce from this system will be free of pesticides and thus much healthier.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Our system will control more parameters than previous works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Thus far, we have implemented automation to monitor the pH, EC and water temperature.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implementing further automation and adding IoT to the system to monitor its status remotely.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developing a decision making system based on XGboost.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21" name="Google Shape;921;p102"/>
          <p:cNvSpPr txBox="1"/>
          <p:nvPr>
            <p:ph idx="1" type="body"/>
          </p:nvPr>
        </p:nvSpPr>
        <p:spPr>
          <a:xfrm>
            <a:off x="311700" y="928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chemeClr val="dk1"/>
                </a:solidFill>
              </a:rPr>
              <a:t>[1] Gericke, William F. (1937). "Hydroponics - crop production in liquid culture media". Science. 85 (2198): 177– 178.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[2] Macrovector, </a:t>
            </a:r>
            <a:r>
              <a:rPr i="1" lang="en" sz="1050">
                <a:solidFill>
                  <a:schemeClr val="dk1"/>
                </a:solidFill>
              </a:rPr>
              <a:t>Hydroponics Farming Concept</a:t>
            </a:r>
            <a:r>
              <a:rPr lang="en" sz="1050">
                <a:solidFill>
                  <a:schemeClr val="dk1"/>
                </a:solidFill>
              </a:rPr>
              <a:t>,[Online],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Available: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https://www.vectorstock.com/royalty-free-vector/hydroponics-farming-concept-vector-27183466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[3] iStock, </a:t>
            </a:r>
            <a:r>
              <a:rPr i="1" lang="en" sz="1050">
                <a:solidFill>
                  <a:schemeClr val="dk1"/>
                </a:solidFill>
              </a:rPr>
              <a:t>Young seedling of vegetable grows in fertile soi sprout with underground rootl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4"/>
              </a:rPr>
              <a:t>https://www.istockphoto.com/vector/young-seedling-of-vegetable-grows-in-fertile-soil-sprout-with-underground-root-gm1213143822-352438337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[4] iStock, </a:t>
            </a:r>
            <a:r>
              <a:rPr i="1" lang="en" sz="1050">
                <a:solidFill>
                  <a:schemeClr val="dk1"/>
                </a:solidFill>
              </a:rPr>
              <a:t>Hydroponics plants vector isolated illustration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5"/>
              </a:rPr>
              <a:t>https://www.istockphoto.com/vector/hydroponics-plants-vector-isolated-illustration-gm968421950-264048421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[5] Freepik, </a:t>
            </a:r>
            <a:r>
              <a:rPr i="1" lang="en" sz="1050">
                <a:solidFill>
                  <a:schemeClr val="dk1"/>
                </a:solidFill>
              </a:rPr>
              <a:t>Hydroponics benefits concept with water saving fast growth symbols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6"/>
              </a:rPr>
              <a:t>https://www.freepik.com/premium-vector/hydroponics-benefits-concept-with-water-saving-fast-growth-symbols-cartoon_13768284.html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[6] 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Lineham, Verity, Sally Thorpe, Neil Andrews, Yeon Kim, and Farah Beaini. </a:t>
            </a:r>
            <a:r>
              <a:rPr i="1" lang="en" sz="1050">
                <a:solidFill>
                  <a:srgbClr val="222222"/>
                </a:solidFill>
                <a:highlight>
                  <a:schemeClr val="lt1"/>
                </a:highlight>
              </a:rPr>
              <a:t>Food Demand to 2050: Opportunities for Australian Agriculture, Algebraic Description of Agrifood Model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. ABARES, 2012.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[7] Palande, Vaibhav, Adam Zaheer, and Kiran George. "Fully automated hydroponic system for indoor plant growth." </a:t>
            </a:r>
            <a:r>
              <a:rPr i="1" lang="en" sz="1050">
                <a:solidFill>
                  <a:srgbClr val="222222"/>
                </a:solidFill>
                <a:highlight>
                  <a:schemeClr val="lt1"/>
                </a:highlight>
              </a:rPr>
              <a:t>Procedia Computer Science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129 (2018): 482-488.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</a:rPr>
              <a:t>[8] D. Adidrana and N. Surantha, "Hydroponic Nutrient Control System based on Internet of Things and K-Nearest Neighbors," 2019 International Conference on Computer, Control, Informatics and its Applications (IC3INA), Tangerang, Indonesia, 2019, pp. 166-171, doi: 10.1109/IC3INA48034.2019.8949585.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[9] Kularbphettong, Kunyanuth, Udomlux Ampant, and Nutthaphol Kongrodj. "An automated hydroponics system based on mobile application." </a:t>
            </a:r>
            <a:r>
              <a:rPr i="1" lang="en" sz="1050">
                <a:solidFill>
                  <a:srgbClr val="222222"/>
                </a:solidFill>
                <a:highlight>
                  <a:schemeClr val="lt1"/>
                </a:highlight>
              </a:rPr>
              <a:t>International Journal of Information and Education Technology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9.8 (2019): 548-552.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[10]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M. Mehra, S. Saxena, S. Sankaranarayanan, R. J. Tom, and M. Veeramanikan- dan, “Iot based hydroponics system using deep neural networks,” Computers and electronics in agriculture, vol. 155, pp. 473–486, 2018.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[11] D. S. Domingues, H. W. Takahashi, C. A. Camara, and S. L. Nixdorf, “Automated system developed to control ph and concentration of nutrient solution evaluated in hydroponic lettuce production,” Computers and electronics in agriculture, vol. 84, pp. 53–61, 2012.</a:t>
            </a:r>
            <a:b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</a:rPr>
              <a:t>[12] C. S. Dr. Melissa Brechner, Dr. A.J. Both, Hydroponic Lettuce Handbook. New York, USA: Cornell University Controlled Environment Agriculture Program, 2013.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050"/>
          </a:p>
        </p:txBody>
      </p:sp>
      <p:sp>
        <p:nvSpPr>
          <p:cNvPr id="922" name="Google Shape;92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/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